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61" r:id="rId8"/>
    <p:sldId id="262" r:id="rId9"/>
    <p:sldId id="263" r:id="rId10"/>
    <p:sldId id="264" r:id="rId11"/>
    <p:sldId id="265" r:id="rId12"/>
    <p:sldId id="271" r:id="rId13"/>
    <p:sldId id="269" r:id="rId14"/>
    <p:sldId id="270" r:id="rId15"/>
    <p:sldId id="266" r:id="rId16"/>
    <p:sldId id="267" r:id="rId17"/>
    <p:sldId id="268" r:id="rId18"/>
    <p:sldId id="272" r:id="rId19"/>
    <p:sldId id="273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4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02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51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9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37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20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01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43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60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30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2AFB3-98F9-450D-9E71-145AB7B2ABB5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51BCC-9498-4C62-AA9A-15170C4B0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63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downloads/" TargetMode="External"/><Relationship Id="rId2" Type="http://schemas.openxmlformats.org/officeDocument/2006/relationships/hyperlink" Target="https://sumo.dlr.de/docs/Download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download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11778" r="-83" b="13319"/>
          <a:stretch/>
        </p:blipFill>
        <p:spPr>
          <a:xfrm>
            <a:off x="0" y="8792"/>
            <a:ext cx="12192000" cy="6849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226560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38" b="90000" l="4063" r="90000">
                        <a14:foregroundMark x1="51328" y1="43125" x2="53047" y2="46875"/>
                        <a14:foregroundMark x1="59375" y1="51719" x2="59531" y2="40313"/>
                        <a14:foregroundMark x1="68359" y1="52969" x2="68359" y2="52969"/>
                        <a14:foregroundMark x1="81016" y1="45781" x2="81016" y2="45781"/>
                        <a14:foregroundMark x1="52188" y1="60000" x2="52188" y2="60000"/>
                        <a14:foregroundMark x1="50781" y1="59531" x2="50781" y2="59531"/>
                        <a14:foregroundMark x1="52891" y1="59375" x2="52891" y2="59375"/>
                        <a14:foregroundMark x1="54766" y1="60000" x2="54766" y2="60000"/>
                        <a14:foregroundMark x1="55703" y1="59375" x2="55703" y2="59375"/>
                        <a14:foregroundMark x1="56328" y1="59531" x2="56328" y2="59531"/>
                        <a14:foregroundMark x1="58047" y1="59531" x2="58047" y2="59531"/>
                        <a14:foregroundMark x1="57031" y1="61406" x2="57031" y2="61406"/>
                        <a14:foregroundMark x1="59609" y1="59219" x2="59609" y2="59219"/>
                        <a14:foregroundMark x1="60703" y1="60000" x2="60703" y2="60000"/>
                        <a14:foregroundMark x1="61406" y1="59688" x2="61406" y2="59688"/>
                        <a14:foregroundMark x1="63281" y1="59375" x2="63281" y2="59375"/>
                        <a14:foregroundMark x1="64141" y1="61406" x2="64141" y2="61406"/>
                        <a14:foregroundMark x1="65781" y1="59688" x2="65781" y2="59688"/>
                        <a14:foregroundMark x1="67422" y1="59844" x2="67422" y2="59844"/>
                        <a14:foregroundMark x1="69609" y1="59844" x2="69609" y2="59844"/>
                        <a14:foregroundMark x1="71484" y1="60469" x2="71484" y2="60469"/>
                        <a14:foregroundMark x1="72734" y1="60469" x2="72734" y2="60469"/>
                        <a14:foregroundMark x1="74531" y1="60625" x2="74531" y2="60625"/>
                        <a14:foregroundMark x1="76719" y1="60625" x2="76719" y2="60625"/>
                        <a14:foregroundMark x1="79063" y1="60469" x2="79063" y2="60469"/>
                        <a14:foregroundMark x1="80234" y1="60156" x2="80234" y2="60156"/>
                        <a14:foregroundMark x1="82188" y1="59531" x2="82188" y2="59531"/>
                        <a14:foregroundMark x1="83672" y1="60000" x2="83672" y2="60000"/>
                        <a14:foregroundMark x1="84453" y1="60625" x2="84453" y2="60625"/>
                        <a14:foregroundMark x1="85938" y1="60000" x2="85938" y2="60000"/>
                        <a14:foregroundMark x1="86875" y1="59688" x2="86875" y2="59688"/>
                        <a14:foregroundMark x1="88359" y1="60313" x2="88359" y2="60313"/>
                        <a14:foregroundMark x1="74766" y1="59219" x2="74766" y2="59219"/>
                        <a14:foregroundMark x1="78516" y1="59219" x2="78516" y2="59219"/>
                        <a14:foregroundMark x1="79453" y1="59375" x2="79453" y2="59375"/>
                        <a14:foregroundMark x1="79609" y1="61563" x2="79609" y2="61563"/>
                        <a14:foregroundMark x1="83047" y1="60938" x2="83047" y2="60938"/>
                        <a14:foregroundMark x1="50781" y1="61250" x2="50781" y2="61250"/>
                        <a14:foregroundMark x1="51484" y1="61094" x2="51484" y2="61094"/>
                        <a14:foregroundMark x1="28125" y1="38281" x2="37266" y2="42188"/>
                        <a14:foregroundMark x1="16094" y1="59531" x2="18984" y2="52969"/>
                        <a14:foregroundMark x1="34219" y1="34844" x2="37031" y2="28594"/>
                        <a14:foregroundMark x1="31953" y1="32188" x2="34141" y2="28125"/>
                        <a14:backgroundMark x1="51172" y1="60938" x2="51172" y2="60938"/>
                        <a14:backgroundMark x1="26797" y1="55313" x2="26797" y2="55313"/>
                        <a14:backgroundMark x1="18516" y1="60469" x2="18516" y2="60469"/>
                        <a14:backgroundMark x1="31484" y1="36875" x2="31484" y2="36875"/>
                        <a14:backgroundMark x1="35703" y1="48438" x2="35703" y2="48438"/>
                        <a14:backgroundMark x1="27969" y1="43281" x2="27969" y2="43281"/>
                        <a14:backgroundMark x1="24688" y1="41250" x2="24688" y2="41250"/>
                        <a14:backgroundMark x1="33047" y1="34219" x2="33750" y2="32656"/>
                        <a14:backgroundMark x1="19688" y1="37656" x2="25000" y2="41094"/>
                        <a14:backgroundMark x1="34609" y1="30781" x2="37031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21779" r="9099" b="23819"/>
          <a:stretch/>
        </p:blipFill>
        <p:spPr>
          <a:xfrm>
            <a:off x="640264" y="4687736"/>
            <a:ext cx="5574764" cy="18857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5708" y="5017582"/>
            <a:ext cx="46775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cs typeface="Times New Roman" panose="02020603050405020304" pitchFamily="18" charset="0"/>
              </a:rPr>
              <a:t>Group members-</a:t>
            </a:r>
          </a:p>
          <a:p>
            <a:endParaRPr lang="en-IN" dirty="0">
              <a:cs typeface="Times New Roman" panose="02020603050405020304" pitchFamily="18" charset="0"/>
            </a:endParaRPr>
          </a:p>
          <a:p>
            <a:pPr algn="just"/>
            <a:r>
              <a:rPr lang="en-IN" dirty="0" smtClean="0">
                <a:cs typeface="Times New Roman" panose="02020603050405020304" pitchFamily="18" charset="0"/>
              </a:rPr>
              <a:t>Shrikrishna Kesharwani (22CEM3R23)</a:t>
            </a:r>
          </a:p>
          <a:p>
            <a:pPr algn="just"/>
            <a:r>
              <a:rPr lang="en-IN" dirty="0" smtClean="0">
                <a:cs typeface="Times New Roman" panose="02020603050405020304" pitchFamily="18" charset="0"/>
              </a:rPr>
              <a:t>Abhishek Singh Baghel (22CEM3R02)</a:t>
            </a:r>
          </a:p>
          <a:p>
            <a:pPr algn="just"/>
            <a:r>
              <a:rPr lang="en-IN" dirty="0" err="1" smtClean="0">
                <a:cs typeface="Times New Roman" panose="02020603050405020304" pitchFamily="18" charset="0"/>
              </a:rPr>
              <a:t>Niharika</a:t>
            </a:r>
            <a:r>
              <a:rPr lang="en-IN" dirty="0" smtClean="0">
                <a:cs typeface="Times New Roman" panose="02020603050405020304" pitchFamily="18" charset="0"/>
              </a:rPr>
              <a:t> </a:t>
            </a:r>
            <a:r>
              <a:rPr lang="en-IN" dirty="0">
                <a:cs typeface="Times New Roman" panose="02020603050405020304" pitchFamily="18" charset="0"/>
              </a:rPr>
              <a:t>J</a:t>
            </a:r>
            <a:r>
              <a:rPr lang="en-IN" dirty="0" smtClean="0">
                <a:cs typeface="Times New Roman" panose="02020603050405020304" pitchFamily="18" charset="0"/>
              </a:rPr>
              <a:t>oshi  (</a:t>
            </a:r>
            <a:r>
              <a:rPr lang="en-IN" dirty="0" smtClean="0">
                <a:cs typeface="Times New Roman" panose="02020603050405020304" pitchFamily="18" charset="0"/>
              </a:rPr>
              <a:t>22CEM3R15)</a:t>
            </a:r>
            <a:endParaRPr lang="en-IN" dirty="0" smtClean="0">
              <a:cs typeface="Times New Roman" panose="02020603050405020304" pitchFamily="18" charset="0"/>
            </a:endParaRPr>
          </a:p>
          <a:p>
            <a:pPr algn="just"/>
            <a:r>
              <a:rPr lang="en-IN" dirty="0" smtClean="0"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cs typeface="Times New Roman" panose="02020603050405020304" pitchFamily="18" charset="0"/>
              </a:rPr>
              <a:t>Gudem</a:t>
            </a:r>
            <a:r>
              <a:rPr lang="en-IN" dirty="0" smtClean="0">
                <a:cs typeface="Times New Roman" panose="02020603050405020304" pitchFamily="18" charset="0"/>
              </a:rPr>
              <a:t> </a:t>
            </a:r>
            <a:r>
              <a:rPr lang="en-IN" dirty="0" err="1" smtClean="0">
                <a:cs typeface="Times New Roman" panose="02020603050405020304" pitchFamily="18" charset="0"/>
              </a:rPr>
              <a:t>Prudhvi</a:t>
            </a:r>
            <a:r>
              <a:rPr lang="en-IN" dirty="0" smtClean="0">
                <a:cs typeface="Times New Roman" panose="02020603050405020304" pitchFamily="18" charset="0"/>
              </a:rPr>
              <a:t> Raj (22CEM3R09)</a:t>
            </a:r>
            <a:endParaRPr lang="en-IN" dirty="0"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5292" y="4687736"/>
            <a:ext cx="509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>
                <a:solidFill>
                  <a:srgbClr val="338033"/>
                </a:solidFill>
                <a:cs typeface="Times New Roman" panose="02020603050405020304" pitchFamily="18" charset="0"/>
              </a:rPr>
              <a:t>M.Tech</a:t>
            </a:r>
            <a:r>
              <a:rPr lang="en-IN" sz="2000" b="1" dirty="0" smtClean="0">
                <a:solidFill>
                  <a:srgbClr val="338033"/>
                </a:solidFill>
                <a:cs typeface="Times New Roman" panose="02020603050405020304" pitchFamily="18" charset="0"/>
              </a:rPr>
              <a:t>, Transportation division, 2</a:t>
            </a:r>
            <a:r>
              <a:rPr lang="en-IN" sz="2000" b="1" baseline="30000" dirty="0" smtClean="0">
                <a:solidFill>
                  <a:srgbClr val="338033"/>
                </a:solidFill>
                <a:cs typeface="Times New Roman" panose="02020603050405020304" pitchFamily="18" charset="0"/>
              </a:rPr>
              <a:t>nd</a:t>
            </a:r>
            <a:r>
              <a:rPr lang="en-IN" sz="2000" b="1" dirty="0" smtClean="0">
                <a:solidFill>
                  <a:srgbClr val="338033"/>
                </a:solidFill>
                <a:cs typeface="Times New Roman" panose="02020603050405020304" pitchFamily="18" charset="0"/>
              </a:rPr>
              <a:t> SEM</a:t>
            </a:r>
            <a:r>
              <a:rPr lang="en-IN" sz="2000" b="1" dirty="0" smtClean="0">
                <a:solidFill>
                  <a:srgbClr val="338033"/>
                </a:solidFill>
                <a:cs typeface="Leelawadee UI" panose="020B0502040204020203" pitchFamily="34" charset="-34"/>
              </a:rPr>
              <a:t>. </a:t>
            </a:r>
            <a:endParaRPr lang="en-IN" sz="2000" b="1" dirty="0">
              <a:solidFill>
                <a:srgbClr val="338033"/>
              </a:solidFill>
              <a:cs typeface="Leelawadee UI" panose="020B05020402040202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37213"/>
            <a:ext cx="12192000" cy="739103"/>
          </a:xfrm>
          <a:prstGeom prst="rect">
            <a:avLst/>
          </a:prstGeom>
          <a:gradFill>
            <a:gsLst>
              <a:gs pos="58000">
                <a:schemeClr val="bg1">
                  <a:alpha val="71000"/>
                </a:schemeClr>
              </a:gs>
              <a:gs pos="13000">
                <a:schemeClr val="bg1">
                  <a:alpha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51"/>
          <a:stretch/>
        </p:blipFill>
        <p:spPr>
          <a:xfrm>
            <a:off x="132080" y="8792"/>
            <a:ext cx="820456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0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61395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79393"/>
            <a:ext cx="10471638" cy="1050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            DIFFERENCES </a:t>
            </a:r>
            <a:r>
              <a:rPr lang="en-US" dirty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AND BENEFITS </a:t>
            </a:r>
            <a:r>
              <a:rPr lang="en-US" dirty="0" smtClean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OF</a:t>
            </a:r>
            <a:br>
              <a:rPr lang="en-US" dirty="0" smtClean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                         SUMO AND VISSIM</a:t>
            </a:r>
            <a:endParaRPr lang="en-IN" dirty="0">
              <a:solidFill>
                <a:srgbClr val="92D050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999237"/>
            <a:ext cx="10934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Century Gothic" panose="020B0502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: Sumo is an </a:t>
            </a:r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open-source traffic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simulation software that allows users to simulate traffic in urban areas, including pedestrians, bicycles, and public transportation. PTV </a:t>
            </a:r>
            <a:r>
              <a:rPr lang="en-US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Vissim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, on the other hand, is a </a:t>
            </a:r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commercial software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that provides detailed simulations of all types of traffic on road networks, including highways, arterials, and intersections</a:t>
            </a:r>
            <a:r>
              <a:rPr lang="en-US" dirty="0" smtClean="0"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Century Gothic" panose="020B0502020202020204" pitchFamily="34" charset="0"/>
                <a:cs typeface="Times New Roman" panose="02020603050405020304" pitchFamily="18" charset="0"/>
              </a:rPr>
              <a:t>Modeling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capabilities: Sumo has several modules for modeling different aspects of urban traffic, including vehicle routing, public transportation, and pedestrian movement. PTV </a:t>
            </a:r>
            <a:r>
              <a:rPr lang="en-US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Vissim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 offers advanced modeling capabilities for </a:t>
            </a:r>
            <a:r>
              <a:rPr lang="en-US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complex traffic 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scenarios, including signalized and </a:t>
            </a:r>
            <a:r>
              <a:rPr lang="en-US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unsignalized</a:t>
            </a: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 intersections, roundabouts, and public transportation systems</a:t>
            </a:r>
            <a:r>
              <a:rPr lang="en-US" dirty="0" smtClean="0"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3543" y="4226560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84688" y="1855176"/>
            <a:ext cx="109355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Segoe UI Variable Small Semibol" pitchFamily="2" charset="0"/>
                <a:cs typeface="Times New Roman" panose="02020603050405020304" pitchFamily="18" charset="0"/>
              </a:rPr>
              <a:t>Interface 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and usability: Sumo has a command-line interface that requires users to have </a:t>
            </a:r>
            <a:r>
              <a:rPr lang="en-US" sz="2000" b="1" u="sng" dirty="0">
                <a:latin typeface="Segoe UI Variable Small Semibol" pitchFamily="2" charset="0"/>
                <a:cs typeface="Times New Roman" panose="02020603050405020304" pitchFamily="18" charset="0"/>
              </a:rPr>
              <a:t>programming skills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 to use effectively. PTV </a:t>
            </a:r>
            <a:r>
              <a:rPr lang="en-US" sz="2000" dirty="0" err="1">
                <a:latin typeface="Segoe UI Variable Small Semibol" pitchFamily="2" charset="0"/>
                <a:cs typeface="Times New Roman" panose="02020603050405020304" pitchFamily="18" charset="0"/>
              </a:rPr>
              <a:t>Vissim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 has a graphical user interface that is easy to use and navigate, making it more accessible to users </a:t>
            </a:r>
            <a:r>
              <a:rPr lang="en-US" sz="2000" u="sng" dirty="0">
                <a:latin typeface="Segoe UI Variable Small Semibol" pitchFamily="2" charset="0"/>
                <a:cs typeface="Times New Roman" panose="02020603050405020304" pitchFamily="18" charset="0"/>
              </a:rPr>
              <a:t>without programming skills.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Segoe UI Variable Small Semibol" pitchFamily="2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Segoe UI Variable Small Semibol" pitchFamily="2" charset="0"/>
                <a:cs typeface="Times New Roman" panose="02020603050405020304" pitchFamily="18" charset="0"/>
              </a:rPr>
              <a:t>Cost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: Sumo is open-source and </a:t>
            </a:r>
            <a:r>
              <a:rPr lang="en-US" sz="2000" u="sng" dirty="0">
                <a:latin typeface="Segoe UI Variable Small Semibol" pitchFamily="2" charset="0"/>
                <a:cs typeface="Times New Roman" panose="02020603050405020304" pitchFamily="18" charset="0"/>
              </a:rPr>
              <a:t>free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 to use, while PTV </a:t>
            </a:r>
            <a:r>
              <a:rPr lang="en-US" sz="2000" dirty="0" err="1">
                <a:latin typeface="Segoe UI Variable Small Semibol" pitchFamily="2" charset="0"/>
                <a:cs typeface="Times New Roman" panose="02020603050405020304" pitchFamily="18" charset="0"/>
              </a:rPr>
              <a:t>Vissim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 is a commercial software with a </a:t>
            </a:r>
            <a:r>
              <a:rPr lang="en-US" sz="2000" u="sng" dirty="0">
                <a:latin typeface="Segoe UI Variable Small Semibol" pitchFamily="2" charset="0"/>
                <a:cs typeface="Times New Roman" panose="02020603050405020304" pitchFamily="18" charset="0"/>
              </a:rPr>
              <a:t>license fee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. The cost of PTV </a:t>
            </a:r>
            <a:r>
              <a:rPr lang="en-US" sz="2000" dirty="0" err="1">
                <a:latin typeface="Segoe UI Variable Small Semibol" pitchFamily="2" charset="0"/>
                <a:cs typeface="Times New Roman" panose="02020603050405020304" pitchFamily="18" charset="0"/>
              </a:rPr>
              <a:t>Vissim</a:t>
            </a:r>
            <a:r>
              <a:rPr lang="en-US" sz="2000" dirty="0">
                <a:latin typeface="Segoe UI Variable Small Semibol" pitchFamily="2" charset="0"/>
                <a:cs typeface="Times New Roman" panose="02020603050405020304" pitchFamily="18" charset="0"/>
              </a:rPr>
              <a:t> can be significant, depending on the number of licenses needed and the level of support required.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13402" y="638004"/>
            <a:ext cx="9478108" cy="105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38033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338033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DIFFERENCES AND BENEFITS </a:t>
            </a:r>
            <a:r>
              <a:rPr lang="en-US" dirty="0" smtClean="0">
                <a:solidFill>
                  <a:srgbClr val="338033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SUMO </a:t>
            </a:r>
            <a:r>
              <a:rPr lang="en-US" dirty="0" smtClean="0">
                <a:solidFill>
                  <a:srgbClr val="338033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AND VISSIM</a:t>
            </a:r>
            <a:endParaRPr lang="en-IN" dirty="0">
              <a:solidFill>
                <a:srgbClr val="338033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05309" y="2603364"/>
            <a:ext cx="2825177" cy="14652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 smtClean="0">
                <a:solidFill>
                  <a:srgbClr val="FFFF00"/>
                </a:solidFill>
                <a:latin typeface="Swis721 BT" panose="020B0504020202020204" pitchFamily="34" charset="0"/>
                <a:cs typeface="Times New Roman" panose="02020603050405020304" pitchFamily="18" charset="0"/>
              </a:rPr>
              <a:t>SUMO</a:t>
            </a:r>
            <a:endParaRPr lang="en-IN" sz="4800" b="1" dirty="0">
              <a:solidFill>
                <a:srgbClr val="FFFF00"/>
              </a:solidFill>
              <a:latin typeface="Swis721 BT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911" y="2771252"/>
            <a:ext cx="3570514" cy="1193074"/>
          </a:xfrm>
          <a:prstGeom prst="rect">
            <a:avLst/>
          </a:prstGeom>
          <a:solidFill>
            <a:srgbClr val="338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latin typeface="Swis721 BlkCn BT" panose="020B0806030502040204" pitchFamily="34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IN" sz="2800" dirty="0" smtClean="0">
                <a:latin typeface="Swis721 BlkCn BT" panose="020B0806030502040204" pitchFamily="34" charset="0"/>
                <a:cs typeface="Times New Roman" panose="02020603050405020304" pitchFamily="18" charset="0"/>
              </a:rPr>
              <a:t>(Network + Route file)</a:t>
            </a:r>
            <a:endParaRPr lang="en-IN" sz="2800" dirty="0"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938954" y="3304654"/>
            <a:ext cx="621826" cy="265023"/>
          </a:xfrm>
          <a:prstGeom prst="rightArrow">
            <a:avLst/>
          </a:prstGeom>
          <a:solidFill>
            <a:srgbClr val="33803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V="1">
            <a:off x="7530486" y="2040571"/>
            <a:ext cx="1219368" cy="12954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20" idx="1"/>
          </p:cNvCxnSpPr>
          <p:nvPr/>
        </p:nvCxnSpPr>
        <p:spPr>
          <a:xfrm>
            <a:off x="7530486" y="3335974"/>
            <a:ext cx="1113862" cy="188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</p:cNvCxnSpPr>
          <p:nvPr/>
        </p:nvCxnSpPr>
        <p:spPr>
          <a:xfrm>
            <a:off x="7530486" y="3335974"/>
            <a:ext cx="1569553" cy="2070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644348" y="5406435"/>
            <a:ext cx="2249322" cy="809897"/>
          </a:xfrm>
        </p:spPr>
        <p:txBody>
          <a:bodyPr>
            <a:normAutofit fontScale="90000"/>
          </a:bodyPr>
          <a:lstStyle/>
          <a:p>
            <a:r>
              <a:rPr lang="en-IN" sz="2000" dirty="0" smtClean="0">
                <a:solidFill>
                  <a:srgbClr val="FF000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Emission Output</a:t>
            </a:r>
            <a:br>
              <a:rPr lang="en-IN" sz="2000" dirty="0" smtClean="0">
                <a:solidFill>
                  <a:srgbClr val="FF000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</a:br>
            <a:r>
              <a:rPr lang="en-IN" sz="2000" dirty="0" smtClean="0">
                <a:solidFill>
                  <a:srgbClr val="FF000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(CO2, CO, NOX etc</a:t>
            </a:r>
            <a:r>
              <a:rPr lang="en-IN" sz="2000" dirty="0" smtClean="0">
                <a:solidFill>
                  <a:srgbClr val="FF000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.)</a:t>
            </a:r>
            <a:endParaRPr lang="en-IN" sz="2000" dirty="0">
              <a:solidFill>
                <a:srgbClr val="FF0000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644348" y="3119892"/>
            <a:ext cx="2930683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smtClean="0">
                <a:solidFill>
                  <a:srgbClr val="FF000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Lane, Edge, Lane change</a:t>
            </a:r>
            <a:endParaRPr lang="en-IN" sz="2000" dirty="0">
              <a:solidFill>
                <a:srgbClr val="FF0000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644348" y="1278905"/>
            <a:ext cx="3116996" cy="809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dirty="0" smtClean="0">
                <a:solidFill>
                  <a:srgbClr val="FF000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Position, Speed, Vehicle angle</a:t>
            </a:r>
            <a:endParaRPr lang="en-IN" sz="2000" dirty="0">
              <a:solidFill>
                <a:srgbClr val="FF0000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1525" y="242856"/>
            <a:ext cx="8194766" cy="10505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OPEN STREET NETWORK (OSM)</a:t>
            </a:r>
            <a:endParaRPr lang="en-IN" dirty="0">
              <a:solidFill>
                <a:srgbClr val="92D050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256" y="1786252"/>
            <a:ext cx="53966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Open Street Map </a:t>
            </a:r>
            <a:r>
              <a:rPr lang="en-US" sz="2000" dirty="0">
                <a:latin typeface="Swis721 Cn BT" panose="020B0506020202030204" pitchFamily="34" charset="0"/>
                <a:cs typeface="Times New Roman" panose="02020603050405020304" pitchFamily="18" charset="0"/>
              </a:rPr>
              <a:t>(OSM) is a free, open-source map of the world created by volunteers. It allows users to view and edit maps, adding new features and updating existing ones</a:t>
            </a: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Roads, Buildings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Landmarks, Borders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Point of interest (Restaurants, Shops </a:t>
            </a:r>
            <a:r>
              <a:rPr lang="en-US" sz="2000" dirty="0" err="1" smtClean="0">
                <a:latin typeface="Swis721 Cn BT" panose="020B0506020202030204" pitchFamily="34" charset="0"/>
                <a:cs typeface="Times New Roman" panose="02020603050405020304" pitchFamily="18" charset="0"/>
              </a:rPr>
              <a:t>etc</a:t>
            </a: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Street Names, Address, Public Transportation</a:t>
            </a:r>
            <a:endParaRPr lang="en-IN" sz="2000" dirty="0">
              <a:latin typeface="Swis721 Cn BT" panose="020B05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72" y="1555028"/>
            <a:ext cx="5095491" cy="42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79063" y="606669"/>
            <a:ext cx="8194766" cy="10505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92D05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BRIEF OF STEPS</a:t>
            </a:r>
            <a:endParaRPr lang="en-IN" dirty="0">
              <a:solidFill>
                <a:srgbClr val="92D050"/>
              </a:solidFill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8993" y="1745154"/>
            <a:ext cx="103016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Search and download </a:t>
            </a:r>
            <a:r>
              <a:rPr lang="en-IN" sz="3200" b="1" u="sng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Open Street Map.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Convert the map into </a:t>
            </a:r>
            <a:r>
              <a:rPr lang="en-IN" sz="3200" b="1" u="sng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SUMO NETWORK.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Add trip and route to the network using build-in </a:t>
            </a:r>
            <a:r>
              <a:rPr lang="en-IN" sz="3200" b="1" u="sng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PYTHON </a:t>
            </a:r>
            <a:r>
              <a:rPr lang="en-IN" sz="32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scripts.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Swis721 Cn BT" panose="020B0506020202030204" pitchFamily="34" charset="0"/>
                <a:cs typeface="Times New Roman" panose="02020603050405020304" pitchFamily="18" charset="0"/>
              </a:rPr>
              <a:t>Setup the SUMO configuration.</a:t>
            </a:r>
            <a:endParaRPr lang="en-IN" sz="3200" dirty="0">
              <a:latin typeface="Swis721 Cn BT" panose="020B05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1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8201" y="536330"/>
            <a:ext cx="5312229" cy="10505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338033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CREATE NETWORK</a:t>
            </a:r>
            <a:endParaRPr lang="en-IN" dirty="0">
              <a:solidFill>
                <a:srgbClr val="338033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3" y="2104922"/>
            <a:ext cx="5677338" cy="322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54" y="2104922"/>
            <a:ext cx="5785338" cy="322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2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6394" y="562707"/>
            <a:ext cx="5312229" cy="10505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92D050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DEMAND</a:t>
            </a:r>
            <a:endParaRPr lang="en-IN" dirty="0">
              <a:solidFill>
                <a:srgbClr val="92D050"/>
              </a:solidFill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08" y="1925516"/>
            <a:ext cx="5939245" cy="320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8" y="1925516"/>
            <a:ext cx="5523915" cy="320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77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86796" y="448408"/>
            <a:ext cx="4800768" cy="10505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338033"/>
                </a:solidFill>
                <a:latin typeface="Stencil" panose="040409050D0802020404" pitchFamily="82" charset="0"/>
                <a:cs typeface="Times New Roman" panose="02020603050405020304" pitchFamily="18" charset="0"/>
              </a:rPr>
              <a:t>SIMULATION</a:t>
            </a:r>
            <a:endParaRPr lang="en-IN" dirty="0">
              <a:solidFill>
                <a:srgbClr val="338033"/>
              </a:solidFill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86" y="1323123"/>
            <a:ext cx="9627576" cy="49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9248"/>
            <a:ext cx="31786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dirty="0" smtClean="0">
                <a:solidFill>
                  <a:srgbClr val="338033"/>
                </a:solidFill>
                <a:cs typeface="Times New Roman" panose="02020603050405020304" pitchFamily="18" charset="0"/>
              </a:rPr>
              <a:t>OUTPUT</a:t>
            </a:r>
            <a:endParaRPr lang="en-IN" sz="4400" dirty="0">
              <a:solidFill>
                <a:srgbClr val="33803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878689"/>
            <a:ext cx="12192000" cy="1193074"/>
          </a:xfrm>
          <a:prstGeom prst="rect">
            <a:avLst/>
          </a:prstGeom>
          <a:solidFill>
            <a:srgbClr val="3380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Floating Car Data (FCD)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6285" y="2280950"/>
            <a:ext cx="103009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Floating Car Data is an output file that contains the location, speed, vehicle angle, position, lane along with other information for every vehicle in network at every time step.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FCD is just like a GPS device for each vehicle.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815" y="1002322"/>
            <a:ext cx="106709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1</a:t>
            </a:r>
            <a:r>
              <a:rPr lang="en-IN" sz="2000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 Raw vehicle position dump:-</a:t>
            </a: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Contains every edges and lanes each vehicle position and speeds for each simulation step.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33803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2. </a:t>
            </a:r>
            <a:r>
              <a:rPr lang="en-IN" sz="2000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Emission Output:-</a:t>
            </a: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Amount of CO2, CO, HC, NOX, Fuel, Noise emitted by the vehicle in the actual simulation step.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33803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3. </a:t>
            </a:r>
            <a:r>
              <a:rPr lang="en-IN" sz="2000" dirty="0" smtClean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Full Output:- </a:t>
            </a:r>
          </a:p>
          <a:p>
            <a:pPr>
              <a:lnSpc>
                <a:spcPct val="150000"/>
              </a:lnSpc>
            </a:pP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Dump every information contained in the network, including emission, speed, position and lane</a:t>
            </a:r>
            <a:r>
              <a:rPr lang="en-IN" sz="2000" dirty="0" smtClean="0">
                <a:solidFill>
                  <a:srgbClr val="33803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endParaRPr lang="en-IN" sz="2000" dirty="0" smtClean="0">
              <a:solidFill>
                <a:srgbClr val="33803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190"/>
          </a:xfrm>
        </p:spPr>
        <p:txBody>
          <a:bodyPr/>
          <a:lstStyle/>
          <a:p>
            <a:r>
              <a:rPr lang="en-IN" dirty="0" smtClean="0">
                <a:solidFill>
                  <a:srgbClr val="338033"/>
                </a:solidFill>
                <a:latin typeface="Impact" panose="020B0806030902050204" pitchFamily="34" charset="0"/>
                <a:cs typeface="Leelawadee UI" panose="020B0502040204020203" pitchFamily="34" charset="-34"/>
              </a:rPr>
              <a:t>TABLE OF CONTENTS-</a:t>
            </a:r>
            <a:endParaRPr lang="en-IN" dirty="0">
              <a:solidFill>
                <a:srgbClr val="338033"/>
              </a:solidFill>
              <a:latin typeface="Impact" panose="020B0806030902050204" pitchFamily="34" charset="0"/>
              <a:cs typeface="Leelawadee UI" panose="020B050204020402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235269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03384" y="2450432"/>
            <a:ext cx="1863970" cy="7825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2461845" y="3610036"/>
            <a:ext cx="1863970" cy="7825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012222" y="2441453"/>
            <a:ext cx="1863970" cy="7825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MICROSCOPIC SIMULATION MODEL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852746" y="3610036"/>
            <a:ext cx="1863970" cy="7825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VISSIM VS SUMO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683011" y="2441453"/>
            <a:ext cx="1863970" cy="7825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STEPS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9489830" y="3610036"/>
            <a:ext cx="1863970" cy="7825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OUTPUT</a:t>
            </a:r>
            <a:endParaRPr lang="en-IN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24454" y="3437792"/>
            <a:ext cx="7869115" cy="276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64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93"/>
            <a:ext cx="12200011" cy="671000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68350" y="2215042"/>
            <a:ext cx="2198242" cy="1050562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Stencil" panose="040409050D0802020404" pitchFamily="82" charset="0"/>
                <a:cs typeface="Times New Roman" panose="02020603050405020304" pitchFamily="18" charset="0"/>
              </a:rPr>
              <a:t>THANKS</a:t>
            </a:r>
            <a:endParaRPr lang="en-IN" sz="3200" dirty="0"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6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61395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8025"/>
            <a:ext cx="10515600" cy="950547"/>
          </a:xfrm>
        </p:spPr>
        <p:txBody>
          <a:bodyPr/>
          <a:lstStyle/>
          <a:p>
            <a:r>
              <a:rPr lang="en-IN" b="1" dirty="0" smtClean="0">
                <a:solidFill>
                  <a:srgbClr val="338033"/>
                </a:solidFill>
              </a:rPr>
              <a:t>LINKS TO DOWNLOAD</a:t>
            </a:r>
            <a:endParaRPr lang="en-IN" b="1" dirty="0">
              <a:solidFill>
                <a:srgbClr val="3380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293" y="2335578"/>
            <a:ext cx="10515600" cy="2939806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>
                <a:solidFill>
                  <a:srgbClr val="338033"/>
                </a:solidFill>
              </a:rPr>
              <a:t>Sumo</a:t>
            </a:r>
            <a:r>
              <a:rPr lang="en-US" dirty="0"/>
              <a:t>, visit the following link: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sumo.dlr.de/docs/Downloads.php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>
                <a:solidFill>
                  <a:srgbClr val="338033"/>
                </a:solidFill>
              </a:rPr>
              <a:t>Notepad++, </a:t>
            </a:r>
            <a:r>
              <a:rPr lang="en-US" dirty="0"/>
              <a:t>visit the following link: </a:t>
            </a:r>
            <a:r>
              <a:rPr lang="en-US" dirty="0">
                <a:hlinkClick r:id="rId3"/>
              </a:rPr>
              <a:t>https://notepad-plus-plus.org/downloads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>
                <a:solidFill>
                  <a:srgbClr val="338033"/>
                </a:solidFill>
              </a:rPr>
              <a:t>Python</a:t>
            </a:r>
            <a:r>
              <a:rPr lang="en-US" dirty="0"/>
              <a:t>, visit the following link: </a:t>
            </a:r>
            <a:r>
              <a:rPr lang="en-US" dirty="0">
                <a:hlinkClick r:id="rId4"/>
              </a:rPr>
              <a:t>https://www.python.org/downloads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235269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45543"/>
            <a:ext cx="4659086" cy="1050562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INTRODUCTION</a:t>
            </a:r>
            <a:endParaRPr lang="en-IN" sz="4800" dirty="0">
              <a:solidFill>
                <a:srgbClr val="92D050"/>
              </a:solidFill>
              <a:latin typeface="Swis721 BlkCn BT" panose="020B0806030502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108" y="1642240"/>
            <a:ext cx="5908431" cy="4653053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338033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Sumo (Simulation of Urban Mobility) </a:t>
            </a:r>
            <a:r>
              <a:rPr lang="en-US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is an open-source, microscopic traffic simulation software designed to help researchers, engineers, and urban planners understand and optimize transportation systems in urban areas. </a:t>
            </a:r>
            <a:endParaRPr lang="en-US" sz="2000" dirty="0" smtClean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Sumo also offers a user-friendly interface, extensive documentation, and a variety of tools for visualization and data analysis, making it a popular choice for transportation researchers and practitioners around the world. </a:t>
            </a:r>
            <a:endParaRPr lang="en-US" sz="2000" dirty="0" smtClean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Century Gothic" panose="020B0502020202020204" pitchFamily="34" charset="0"/>
                <a:cs typeface="Times New Roman" panose="02020603050405020304" pitchFamily="18" charset="0"/>
              </a:rPr>
              <a:t>With </a:t>
            </a:r>
            <a:r>
              <a:rPr lang="en-US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its open-source license, Sumo is freely available for use, modification, and </a:t>
            </a:r>
            <a:r>
              <a:rPr lang="en-US" sz="2000" dirty="0" smtClean="0">
                <a:latin typeface="Century Gothic" panose="020B0502020202020204" pitchFamily="34" charset="0"/>
                <a:cs typeface="Times New Roman" panose="02020603050405020304" pitchFamily="18" charset="0"/>
              </a:rPr>
              <a:t>distribution.</a:t>
            </a:r>
            <a:endParaRPr lang="en-IN" sz="2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085" y="2208546"/>
            <a:ext cx="5545015" cy="313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2150126"/>
            <a:ext cx="11377646" cy="412277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1485" y="722435"/>
            <a:ext cx="10515600" cy="1103190"/>
          </a:xfrm>
        </p:spPr>
        <p:txBody>
          <a:bodyPr/>
          <a:lstStyle/>
          <a:p>
            <a:r>
              <a:rPr lang="en-IN" dirty="0" smtClean="0">
                <a:solidFill>
                  <a:srgbClr val="338033"/>
                </a:solidFill>
                <a:latin typeface="Impact" panose="020B0806030902050204" pitchFamily="34" charset="0"/>
                <a:cs typeface="Leelawadee UI" panose="020B0502040204020203" pitchFamily="34" charset="-34"/>
              </a:rPr>
              <a:t>FEATURES</a:t>
            </a:r>
            <a:r>
              <a:rPr lang="en-IN" dirty="0" smtClean="0">
                <a:latin typeface="Impact" panose="020B0806030902050204" pitchFamily="34" charset="0"/>
                <a:cs typeface="Leelawadee UI" panose="020B0502040204020203" pitchFamily="34" charset="-34"/>
              </a:rPr>
              <a:t>-</a:t>
            </a:r>
            <a:endParaRPr lang="en-IN" dirty="0">
              <a:latin typeface="Impact" panose="020B0806030902050204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7723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892" y="2053665"/>
            <a:ext cx="10544908" cy="39655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41485" y="722435"/>
            <a:ext cx="10515600" cy="1103190"/>
          </a:xfrm>
        </p:spPr>
        <p:txBody>
          <a:bodyPr/>
          <a:lstStyle/>
          <a:p>
            <a:r>
              <a:rPr lang="en-IN" dirty="0" smtClean="0">
                <a:solidFill>
                  <a:srgbClr val="338033"/>
                </a:solidFill>
                <a:latin typeface="Impact" panose="020B0806030902050204" pitchFamily="34" charset="0"/>
                <a:cs typeface="Leelawadee UI" panose="020B0502040204020203" pitchFamily="34" charset="-34"/>
              </a:rPr>
              <a:t>FEATURES</a:t>
            </a:r>
            <a:r>
              <a:rPr lang="en-IN" dirty="0" smtClean="0">
                <a:latin typeface="Impact" panose="020B0806030902050204" pitchFamily="34" charset="0"/>
                <a:cs typeface="Leelawadee UI" panose="020B0502040204020203" pitchFamily="34" charset="-34"/>
              </a:rPr>
              <a:t>-</a:t>
            </a:r>
            <a:endParaRPr lang="en-IN" dirty="0">
              <a:latin typeface="Impact" panose="020B0806030902050204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6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226560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8215" y="422032"/>
            <a:ext cx="9178834" cy="105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MACROSCOPIC SIMULATION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2925" y="2013439"/>
            <a:ext cx="9865471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macroscopic simulation model are based on the deterministic relationship of the </a:t>
            </a:r>
            <a:r>
              <a:rPr lang="en-IN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flow, speed</a:t>
            </a:r>
            <a:r>
              <a:rPr lang="en-IN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density of the traffic stream. </a:t>
            </a:r>
            <a:endParaRPr lang="en-IN" sz="2000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2000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in a macroscopic model takes place </a:t>
            </a:r>
            <a:r>
              <a:rPr lang="en-IN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 </a:t>
            </a:r>
            <a:r>
              <a:rPr lang="en-IN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section-by-section basis rather than by tracking individual </a:t>
            </a:r>
            <a:r>
              <a:rPr lang="en-IN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vehicles.</a:t>
            </a:r>
            <a:endParaRPr lang="en-IN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2031" y="447058"/>
            <a:ext cx="9178834" cy="105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MESO-SCOPIC SIMULATION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261395"/>
            <a:ext cx="12192000" cy="26314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73724" y="1983454"/>
            <a:ext cx="10837984" cy="3470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mesoscopic simulation models combine the properties of both microscopic </a:t>
            </a:r>
            <a:r>
              <a:rPr lang="en-US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macroscopic </a:t>
            </a: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models. Traffic flow unit in this type of simulation is individual </a:t>
            </a:r>
            <a:r>
              <a:rPr lang="en-US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vehicle but </a:t>
            </a: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movement is using the approach of the macroscopic mode. </a:t>
            </a:r>
            <a:endParaRPr lang="en-US" sz="2000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2000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Mesoscopic</a:t>
            </a:r>
            <a:r>
              <a:rPr lang="en-US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takes </a:t>
            </a: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 on an aggregate level and does not consider dynamic speed/volume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9279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9616" y="389120"/>
            <a:ext cx="9178834" cy="105056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92D050"/>
                </a:solidFill>
                <a:latin typeface="Swis721 BlkCn BT" panose="020B0806030502040204" pitchFamily="34" charset="0"/>
                <a:cs typeface="Times New Roman" panose="02020603050405020304" pitchFamily="18" charset="0"/>
              </a:rPr>
              <a:t>MICROSCOPIC SIMULATION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650377"/>
            <a:ext cx="12192000" cy="22424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2000">
                <a:schemeClr val="bg1">
                  <a:alpha val="83000"/>
                </a:schemeClr>
              </a:gs>
              <a:gs pos="51000">
                <a:schemeClr val="bg1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817684" y="1712244"/>
            <a:ext cx="10102362" cy="3470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microscopic model simulate the movement of individual vehicles based on car-following and lane-changing theories. Typically, vehicles enter a transportation network using a statistical distribution of arrivals. </a:t>
            </a:r>
            <a:endParaRPr lang="en-IN" sz="2000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2000" dirty="0" smtClean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microscopic model incorporate sub-models for acceleration, speed adaptation, lane-changing, gap acceptance etc., to describe how vehicles move and interact with each other and with the </a:t>
            </a:r>
            <a:r>
              <a:rPr lang="en-IN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infrastructure.</a:t>
            </a:r>
            <a:endParaRPr lang="en-IN" sz="2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818</Words>
  <Application>Microsoft Office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Impact</vt:lpstr>
      <vt:lpstr>Leelawadee UI</vt:lpstr>
      <vt:lpstr>Nirmala UI</vt:lpstr>
      <vt:lpstr>Segoe UI Variable Small Semibol</vt:lpstr>
      <vt:lpstr>Stencil</vt:lpstr>
      <vt:lpstr>Swis721 BlkCn BT</vt:lpstr>
      <vt:lpstr>Swis721 BT</vt:lpstr>
      <vt:lpstr>Swis721 Cn BT</vt:lpstr>
      <vt:lpstr>Times New Roman</vt:lpstr>
      <vt:lpstr>Wingdings</vt:lpstr>
      <vt:lpstr>Office Theme</vt:lpstr>
      <vt:lpstr>PowerPoint Presentation</vt:lpstr>
      <vt:lpstr>TABLE OF CONTENTS-</vt:lpstr>
      <vt:lpstr>LINKS TO DOWNLOAD</vt:lpstr>
      <vt:lpstr>INTRODUCTION</vt:lpstr>
      <vt:lpstr>FEATURES-</vt:lpstr>
      <vt:lpstr>FEATURES-</vt:lpstr>
      <vt:lpstr>MACROSCOPIC SIMULATION MODEL</vt:lpstr>
      <vt:lpstr>MESO-SCOPIC SIMULATION MODEL</vt:lpstr>
      <vt:lpstr>MICROSCOPIC SIMULATION MODEL</vt:lpstr>
      <vt:lpstr>            DIFFERENCES AND BENEFITS OF                          SUMO AND VISSIM</vt:lpstr>
      <vt:lpstr>PowerPoint Presentation</vt:lpstr>
      <vt:lpstr>Emission Output (CO2, CO, NOX etc.)</vt:lpstr>
      <vt:lpstr>OPEN STREET NETWORK (OSM)</vt:lpstr>
      <vt:lpstr>BRIEF OF STEPS</vt:lpstr>
      <vt:lpstr>CREATE NETWORK</vt:lpstr>
      <vt:lpstr>DEMAND</vt:lpstr>
      <vt:lpstr>SIMULATION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 KRISHNA KESHARWANI</dc:creator>
  <cp:lastModifiedBy>SHRI KRISHNA KESHARWANI</cp:lastModifiedBy>
  <cp:revision>51</cp:revision>
  <dcterms:created xsi:type="dcterms:W3CDTF">2023-04-19T18:41:16Z</dcterms:created>
  <dcterms:modified xsi:type="dcterms:W3CDTF">2023-04-29T03:20:20Z</dcterms:modified>
</cp:coreProperties>
</file>